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B2B0F-7BEE-5BBA-DB9D-046FF12E98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86CF4D6-2036-9B07-A242-CB4114BD4A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57DDE7-34B1-0E11-F9BA-3C7809383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2BEF20-0A10-A504-A0E0-D2A6E1425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71A3BB-D954-CAE1-F302-9480ED79B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51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463195-445C-CA9D-3F5E-7FF1394A0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CFE2299-F3B5-8B82-AAFD-950E9D121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46046A-DE6C-8008-2B3A-BF2465DEA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586EC9-C2B0-3285-282C-6A664A2D1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04204A8-B77A-8974-5E54-39EC6F022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24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2026C2C-E750-845C-D9D7-8EA5B00019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72603D6-9B80-89E6-FE4C-9386302220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BF2F05-514E-E839-4CF4-FC72D0567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60C3E4-31CB-D86E-12A1-319285C0E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875687A-EFDA-4F22-CD91-EF49007A0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0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258889-19C8-DC45-0458-21A087D4A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09864E-C775-A199-6185-54CD09710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900323-184C-7802-660E-240B010DF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5021CC-98AB-2731-BC15-44FD4B40B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F12AA25-7CA7-29C3-BD2D-6C63C1D72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565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29ADF1-E963-35A8-D833-03D4A1232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9D174CE-F1F7-13C1-30E7-D22A3E59F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30C2B7-3F33-ECDC-E41F-B290A69E4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37596C-82BF-4B7A-DB27-18ACB2271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83935B-BE00-87A4-C0DA-0B969A6EE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721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AEDCC4-95D0-B2E6-60D6-22EF3B67E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E7BA66-1ABE-56EE-3E45-E580A5EF93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2AB5F99-1FF6-DDC5-6FBC-4BAAAA437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BAD7FE-B02F-79D5-8D2A-6A0CDB6D9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CE66C9C-F329-0494-8A17-6F03DB81B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03A2ACA-AD02-8047-2079-69F99A82E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564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4F31DD-5882-DE40-15FE-89DFDD7AB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5FD7C2-EEBF-91E9-1F6A-A1C1F60BE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DC6697B-78BD-AD7F-40EE-826C92376D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5FF362D-F6F3-1038-30A1-8DE260B64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99D5348-FD0A-12D4-7DA3-641BD4B4F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2C49D57-F500-23DD-48B6-7C6E10793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ADEB4AA-3740-C936-FE01-1F147931D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7457D7-9560-670C-5E02-D50795E7F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611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744E6F-5F32-82B8-9128-51A06082C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6518E15-F9D1-DDB2-504B-8BC915E10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D26BDE3-859F-7DB0-C9C3-E642EF241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F4BD8AF-EB3C-3A95-8808-1450182F0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4225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EBA2C6B-766C-2961-7DF3-5A2E20D6D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80FB3E1-D8C9-A99D-FB88-35847FFD7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6C4A811-3577-E845-6517-0F93B6104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06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B81292-6E2E-BCF4-A037-268ECFD67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4D2F9D-2606-FF90-98D0-388EE917E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6A6D053-CD57-2F5A-8DD8-AA6ACE7012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B73B993-0F82-DD02-D4A6-89A0F7A9A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08FA51E-BFF3-D550-F710-EA6D93B40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EE2B14-29D0-381D-B5E3-C7671DA6B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148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DCE66B-570A-F200-EACE-888C48BDC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3C03EDC-7945-8431-004E-E79CC833DD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65EB4BD-4F7E-752D-4819-9C76645895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2F479F-CDF0-3FBC-763B-4C23BC400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04FAF51-53BA-3E38-7F6D-786C3AD5C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1F09E0-400C-2F61-1508-66B183AC5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25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95B177E-74EF-C5F3-BF2B-034CECA83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76ED35-57F9-CBB7-A66F-3276FA54CB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E8C22C-BC32-5F99-433E-72AFA3FC9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78F11-9FFD-4F6F-89DD-D63D79CEB751}" type="datetimeFigureOut">
              <a:rPr kumimoji="1" lang="ja-JP" altLang="en-US" smtClean="0"/>
              <a:t>2024/1/19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5D00D4-F6C8-24CB-741D-0FB6B9F59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271FFE-824E-024A-13F6-B8614A375B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2492D-57A3-4725-AA4A-E8AF66CA3A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387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6C11C4-F339-F108-2026-BE5B27636C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5507" y="2782668"/>
            <a:ext cx="6260984" cy="646332"/>
          </a:xfrm>
        </p:spPr>
        <p:txBody>
          <a:bodyPr>
            <a:noAutofit/>
          </a:bodyPr>
          <a:lstStyle/>
          <a:p>
            <a:br>
              <a:rPr lang="ja-JP" altLang="ja-JP" sz="4000" kern="1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en-US" altLang="ja-JP" sz="4000" b="1" kern="1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INCEPTION REPORT</a:t>
            </a:r>
            <a:endParaRPr kumimoji="1" lang="ja-JP" altLang="en-US" sz="1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1ECFD51-1199-2C2D-4E80-A50A5A7C4D83}"/>
              </a:ext>
            </a:extLst>
          </p:cNvPr>
          <p:cNvSpPr txBox="1"/>
          <p:nvPr/>
        </p:nvSpPr>
        <p:spPr>
          <a:xfrm>
            <a:off x="3722613" y="1666383"/>
            <a:ext cx="47467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kern="100" dirty="0">
                <a:effectLst/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JICA Knowledge Co-Creation Program</a:t>
            </a:r>
            <a:endParaRPr kumimoji="1" lang="en-US" altLang="ja-JP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kumimoji="1"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Water Related Disaster Risk Reduction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E3B761C-4EA3-99F4-26D8-939EBCFDC58C}"/>
              </a:ext>
            </a:extLst>
          </p:cNvPr>
          <p:cNvSpPr txBox="1"/>
          <p:nvPr/>
        </p:nvSpPr>
        <p:spPr>
          <a:xfrm>
            <a:off x="8368718" y="5258270"/>
            <a:ext cx="2548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solidFill>
                  <a:schemeClr val="bg1">
                    <a:lumMod val="50000"/>
                  </a:schemeClr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Name, Country</a:t>
            </a:r>
            <a:endParaRPr kumimoji="1" lang="ja-JP" altLang="en-US" sz="2000" dirty="0">
              <a:solidFill>
                <a:schemeClr val="bg1">
                  <a:lumMod val="50000"/>
                </a:schemeClr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A76B8F8-6FDC-01F9-260F-154DAA8A31BD}"/>
              </a:ext>
            </a:extLst>
          </p:cNvPr>
          <p:cNvSpPr txBox="1"/>
          <p:nvPr/>
        </p:nvSpPr>
        <p:spPr>
          <a:xfrm>
            <a:off x="4821920" y="4638883"/>
            <a:ext cx="25481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000" dirty="0">
                <a:latin typeface="Arial" panose="020B0604020202020204" pitchFamily="34" charset="0"/>
                <a:cs typeface="Arial" panose="020B0604020202020204" pitchFamily="34" charset="0"/>
              </a:rPr>
              <a:t>May 2024</a:t>
            </a:r>
            <a:endParaRPr kumimoji="1" lang="ja-JP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17102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C2C24-16DB-799B-74A8-C364E0F1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4000"/>
          </a:xfrm>
        </p:spPr>
        <p:txBody>
          <a:bodyPr>
            <a:normAutofit/>
          </a:bodyPr>
          <a:lstStyle/>
          <a:p>
            <a:r>
              <a:rPr lang="en-US" altLang="ja-JP" sz="2200" dirty="0">
                <a:latin typeface="Arial" panose="020B0604020202020204" pitchFamily="34" charset="0"/>
                <a:cs typeface="Arial" panose="020B0604020202020204" pitchFamily="34" charset="0"/>
              </a:rPr>
              <a:t>5-2. Implementation status on river management measures.</a:t>
            </a:r>
            <a:br>
              <a:rPr lang="en-US" altLang="ja-JP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dirty="0">
                <a:latin typeface="Arial" panose="020B0604020202020204" pitchFamily="34" charset="0"/>
                <a:cs typeface="Arial" panose="020B0604020202020204" pitchFamily="34" charset="0"/>
              </a:rPr>
              <a:t>       (Inspections and maintenance of dams and levees)</a:t>
            </a:r>
            <a:br>
              <a:rPr lang="en-US" altLang="ja-JP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1" lang="ja-JP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AF0DBC1-918F-32EC-10FA-49965E3ABFE7}"/>
              </a:ext>
            </a:extLst>
          </p:cNvPr>
          <p:cNvSpPr txBox="1">
            <a:spLocks/>
          </p:cNvSpPr>
          <p:nvPr/>
        </p:nvSpPr>
        <p:spPr>
          <a:xfrm>
            <a:off x="4593714" y="1589125"/>
            <a:ext cx="7329839" cy="259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500"/>
              </a:lnSpc>
            </a:pPr>
            <a:endParaRPr lang="ja-JP" altLang="ja-JP" sz="1000" kern="100" dirty="0">
              <a:solidFill>
                <a:schemeClr val="bg1">
                  <a:lumMod val="50000"/>
                </a:schemeClr>
              </a:solidFill>
              <a:effectLst/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4BDC2DE-A2E6-A5C8-209D-261517BA6590}"/>
              </a:ext>
            </a:extLst>
          </p:cNvPr>
          <p:cNvGraphicFramePr>
            <a:graphicFrameLocks noGrp="1"/>
          </p:cNvGraphicFramePr>
          <p:nvPr/>
        </p:nvGraphicFramePr>
        <p:xfrm>
          <a:off x="881892" y="2228070"/>
          <a:ext cx="10428215" cy="3753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28215">
                  <a:extLst>
                    <a:ext uri="{9D8B030D-6E8A-4147-A177-3AD203B41FA5}">
                      <a16:colId xmlns:a16="http://schemas.microsoft.com/office/drawing/2014/main" val="713858796"/>
                    </a:ext>
                  </a:extLst>
                </a:gridCol>
              </a:tblGrid>
              <a:tr h="375328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956443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4EA248-754F-C82E-2470-8B9D0B1FA03E}"/>
              </a:ext>
            </a:extLst>
          </p:cNvPr>
          <p:cNvSpPr txBox="1"/>
          <p:nvPr/>
        </p:nvSpPr>
        <p:spPr>
          <a:xfrm>
            <a:off x="6540267" y="1586773"/>
            <a:ext cx="50984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only the duties which your organization and you are responsible for.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22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C2C24-16DB-799B-74A8-C364E0F1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165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1. Introduction of myself and my country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A89DD3AC-D7DC-28A5-A6B3-50ABCE36D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074210"/>
              </p:ext>
            </p:extLst>
          </p:nvPr>
        </p:nvGraphicFramePr>
        <p:xfrm>
          <a:off x="838200" y="1216404"/>
          <a:ext cx="10428215" cy="5292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9892">
                  <a:extLst>
                    <a:ext uri="{9D8B030D-6E8A-4147-A177-3AD203B41FA5}">
                      <a16:colId xmlns:a16="http://schemas.microsoft.com/office/drawing/2014/main" val="713858796"/>
                    </a:ext>
                  </a:extLst>
                </a:gridCol>
                <a:gridCol w="8288323">
                  <a:extLst>
                    <a:ext uri="{9D8B030D-6E8A-4147-A177-3AD203B41FA5}">
                      <a16:colId xmlns:a16="http://schemas.microsoft.com/office/drawing/2014/main" val="1349264825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l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76200"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(Full Name &amp; Common name)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265458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Country name</a:t>
                      </a:r>
                      <a:endParaRPr kumimoji="1" lang="ja-JP" altLang="ja-JP" sz="14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62517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Career after graduation </a:t>
                      </a:r>
                      <a:br>
                        <a:rPr kumimoji="1" lang="en-US" altLang="ja-JP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</a:br>
                      <a:r>
                        <a:rPr kumimoji="1" lang="en-US" altLang="ja-JP" sz="14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游ゴシック" panose="020B0400000000000000" pitchFamily="50" charset="-128"/>
                          <a:cs typeface="Arial" panose="020B0604020202020204" pitchFamily="34" charset="0"/>
                        </a:rPr>
                        <a:t>until present.</a:t>
                      </a:r>
                      <a:endParaRPr kumimoji="1" lang="ja-JP" altLang="ja-JP" sz="14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9950359"/>
                  </a:ext>
                </a:extLst>
              </a:tr>
              <a:tr h="3888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(Mark the map below)</a:t>
                      </a:r>
                    </a:p>
                    <a:p>
                      <a:pPr algn="just"/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1195916"/>
                  </a:ext>
                </a:extLst>
              </a:tr>
            </a:tbl>
          </a:graphicData>
        </a:graphic>
      </p:graphicFrame>
      <p:pic>
        <p:nvPicPr>
          <p:cNvPr id="15" name="図 14">
            <a:extLst>
              <a:ext uri="{FF2B5EF4-FFF2-40B4-BE49-F238E27FC236}">
                <a16:creationId xmlns:a16="http://schemas.microsoft.com/office/drawing/2014/main" id="{9905583A-CB47-DF36-D576-3EDBFCF6136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069409" y="2824992"/>
            <a:ext cx="8012448" cy="3654134"/>
          </a:xfrm>
          <a:prstGeom prst="rect">
            <a:avLst/>
          </a:prstGeom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39508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C2C24-16DB-799B-74A8-C364E0F1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165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1. Introduction of myself and my country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A89DD3AC-D7DC-28A5-A6B3-50ABCE36D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564841"/>
              </p:ext>
            </p:extLst>
          </p:nvPr>
        </p:nvGraphicFramePr>
        <p:xfrm>
          <a:off x="838200" y="1216404"/>
          <a:ext cx="10428215" cy="504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336">
                  <a:extLst>
                    <a:ext uri="{9D8B030D-6E8A-4147-A177-3AD203B41FA5}">
                      <a16:colId xmlns:a16="http://schemas.microsoft.com/office/drawing/2014/main" val="713858796"/>
                    </a:ext>
                  </a:extLst>
                </a:gridCol>
                <a:gridCol w="8321879">
                  <a:extLst>
                    <a:ext uri="{9D8B030D-6E8A-4147-A177-3AD203B41FA5}">
                      <a16:colId xmlns:a16="http://schemas.microsoft.com/office/drawing/2014/main" val="1349264825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Capital city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869329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Surface Area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70173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Population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9107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Currency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4143738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Nominal GDP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(in USD)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583007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 capita GDP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(in USD)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996150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sz="1400" b="0" kern="10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Natural Conditions</a:t>
                      </a:r>
                      <a:endParaRPr lang="ja-JP" sz="1400" b="0" kern="10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(climate, precipitation, geology, topography, rivers)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946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104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C2C24-16DB-799B-74A8-C364E0F1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165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2. Introduction of my organization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A89DD3AC-D7DC-28A5-A6B3-50ABCE36D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18579"/>
              </p:ext>
            </p:extLst>
          </p:nvPr>
        </p:nvGraphicFramePr>
        <p:xfrm>
          <a:off x="838200" y="1216404"/>
          <a:ext cx="10428215" cy="52195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336">
                  <a:extLst>
                    <a:ext uri="{9D8B030D-6E8A-4147-A177-3AD203B41FA5}">
                      <a16:colId xmlns:a16="http://schemas.microsoft.com/office/drawing/2014/main" val="713858796"/>
                    </a:ext>
                  </a:extLst>
                </a:gridCol>
                <a:gridCol w="8321879">
                  <a:extLst>
                    <a:ext uri="{9D8B030D-6E8A-4147-A177-3AD203B41FA5}">
                      <a16:colId xmlns:a16="http://schemas.microsoft.com/office/drawing/2014/main" val="1349264825"/>
                    </a:ext>
                  </a:extLst>
                </a:gridCol>
              </a:tblGrid>
              <a:tr h="496557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Name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9869329"/>
                  </a:ext>
                </a:extLst>
              </a:tr>
              <a:tr h="496557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Objectives</a:t>
                      </a: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701731"/>
                  </a:ext>
                </a:extLst>
              </a:tr>
              <a:tr h="3729888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Organization chart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(Paste here)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9894267"/>
                  </a:ext>
                </a:extLst>
              </a:tr>
              <a:tr h="496557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My position in it</a:t>
                      </a:r>
                      <a:r>
                        <a:rPr lang="ja-JP" alt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＆</a:t>
                      </a: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daily work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91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293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C2C24-16DB-799B-74A8-C364E0F1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165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2. Introduction of my organization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A89DD3AC-D7DC-28A5-A6B3-50ABCE36D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588362"/>
              </p:ext>
            </p:extLst>
          </p:nvPr>
        </p:nvGraphicFramePr>
        <p:xfrm>
          <a:off x="838200" y="1216403"/>
          <a:ext cx="10428215" cy="12331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336">
                  <a:extLst>
                    <a:ext uri="{9D8B030D-6E8A-4147-A177-3AD203B41FA5}">
                      <a16:colId xmlns:a16="http://schemas.microsoft.com/office/drawing/2014/main" val="713858796"/>
                    </a:ext>
                  </a:extLst>
                </a:gridCol>
                <a:gridCol w="8321879">
                  <a:extLst>
                    <a:ext uri="{9D8B030D-6E8A-4147-A177-3AD203B41FA5}">
                      <a16:colId xmlns:a16="http://schemas.microsoft.com/office/drawing/2014/main" val="1349264825"/>
                    </a:ext>
                  </a:extLst>
                </a:gridCol>
              </a:tblGrid>
              <a:tr h="1233181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Challenges in my current work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956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C2C24-16DB-799B-74A8-C364E0F1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165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3. Overview of water related disasters in my country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A89DD3AC-D7DC-28A5-A6B3-50ABCE36D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161158"/>
              </p:ext>
            </p:extLst>
          </p:nvPr>
        </p:nvGraphicFramePr>
        <p:xfrm>
          <a:off x="838200" y="1216404"/>
          <a:ext cx="10428215" cy="244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336">
                  <a:extLst>
                    <a:ext uri="{9D8B030D-6E8A-4147-A177-3AD203B41FA5}">
                      <a16:colId xmlns:a16="http://schemas.microsoft.com/office/drawing/2014/main" val="713858796"/>
                    </a:ext>
                  </a:extLst>
                </a:gridCol>
                <a:gridCol w="8321879">
                  <a:extLst>
                    <a:ext uri="{9D8B030D-6E8A-4147-A177-3AD203B41FA5}">
                      <a16:colId xmlns:a16="http://schemas.microsoft.com/office/drawing/2014/main" val="1349264825"/>
                    </a:ext>
                  </a:extLst>
                </a:gridCol>
              </a:tblGrid>
              <a:tr h="1224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Characteristics, estimated damage, comparison with other disasters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956443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Recent water related disasters and emergency responses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682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33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C2C24-16DB-799B-74A8-C364E0F1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3165"/>
          </a:xfrm>
        </p:spPr>
        <p:txBody>
          <a:bodyPr>
            <a:normAutofit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3. Overview of water related disasters in my country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A89DD3AC-D7DC-28A5-A6B3-50ABCE36D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0154375"/>
              </p:ext>
            </p:extLst>
          </p:nvPr>
        </p:nvGraphicFramePr>
        <p:xfrm>
          <a:off x="838200" y="1216404"/>
          <a:ext cx="10428215" cy="244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336">
                  <a:extLst>
                    <a:ext uri="{9D8B030D-6E8A-4147-A177-3AD203B41FA5}">
                      <a16:colId xmlns:a16="http://schemas.microsoft.com/office/drawing/2014/main" val="713858796"/>
                    </a:ext>
                  </a:extLst>
                </a:gridCol>
                <a:gridCol w="8321879">
                  <a:extLst>
                    <a:ext uri="{9D8B030D-6E8A-4147-A177-3AD203B41FA5}">
                      <a16:colId xmlns:a16="http://schemas.microsoft.com/office/drawing/2014/main" val="1349264825"/>
                    </a:ext>
                  </a:extLst>
                </a:gridCol>
              </a:tblGrid>
              <a:tr h="1224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Flood control measures and disaster management and its budget amount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956443"/>
                  </a:ext>
                </a:extLst>
              </a:tr>
              <a:tr h="1224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r>
                        <a:rPr lang="en-US" altLang="ja-JP" sz="1400" b="0" kern="1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Implementation status on flood fighting drills</a:t>
                      </a: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6826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1262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C2C24-16DB-799B-74A8-C364E0F1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89912"/>
            <a:ext cx="10515600" cy="633165"/>
          </a:xfrm>
        </p:spPr>
        <p:txBody>
          <a:bodyPr>
            <a:normAutofit fontScale="90000"/>
          </a:bodyPr>
          <a:lstStyle/>
          <a:p>
            <a:r>
              <a:rPr lang="en-US" altLang="ja-JP" sz="2400" dirty="0">
                <a:latin typeface="Arial" panose="020B0604020202020204" pitchFamily="34" charset="0"/>
                <a:cs typeface="Arial" panose="020B0604020202020204" pitchFamily="34" charset="0"/>
              </a:rPr>
              <a:t>4. Current/future projects for flood control and disaster management in my country and supports from international/ foreign organizations*</a:t>
            </a:r>
            <a:endParaRPr kumimoji="1" lang="ja-JP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AF0DBC1-918F-32EC-10FA-49965E3ABFE7}"/>
              </a:ext>
            </a:extLst>
          </p:cNvPr>
          <p:cNvSpPr txBox="1">
            <a:spLocks/>
          </p:cNvSpPr>
          <p:nvPr/>
        </p:nvSpPr>
        <p:spPr>
          <a:xfrm>
            <a:off x="4763919" y="1257548"/>
            <a:ext cx="7329839" cy="259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500"/>
              </a:lnSpc>
            </a:pPr>
            <a:r>
              <a:rPr lang="en-US" altLang="ja-JP" sz="1000" kern="1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* World Bank, ADB: Asian Development Bank, AIIB: Asian Infrastructure Investment Bank, JICA, KOICA: Korea International Cooperation Agency, USAID etc.</a:t>
            </a:r>
            <a:endParaRPr lang="ja-JP" altLang="ja-JP" sz="1000" kern="100" dirty="0">
              <a:solidFill>
                <a:schemeClr val="bg1">
                  <a:lumMod val="50000"/>
                </a:schemeClr>
              </a:solidFill>
              <a:effectLst/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4BDC2DE-A2E6-A5C8-209D-261517BA6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346623"/>
              </p:ext>
            </p:extLst>
          </p:nvPr>
        </p:nvGraphicFramePr>
        <p:xfrm>
          <a:off x="881892" y="1785748"/>
          <a:ext cx="10428215" cy="1224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6336">
                  <a:extLst>
                    <a:ext uri="{9D8B030D-6E8A-4147-A177-3AD203B41FA5}">
                      <a16:colId xmlns:a16="http://schemas.microsoft.com/office/drawing/2014/main" val="713858796"/>
                    </a:ext>
                  </a:extLst>
                </a:gridCol>
                <a:gridCol w="8321879">
                  <a:extLst>
                    <a:ext uri="{9D8B030D-6E8A-4147-A177-3AD203B41FA5}">
                      <a16:colId xmlns:a16="http://schemas.microsoft.com/office/drawing/2014/main" val="1349264825"/>
                    </a:ext>
                  </a:extLst>
                </a:gridCol>
              </a:tblGrid>
              <a:tr h="122400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956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5241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7C2C24-16DB-799B-74A8-C364E0F14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24000"/>
          </a:xfrm>
        </p:spPr>
        <p:txBody>
          <a:bodyPr>
            <a:normAutofit/>
          </a:bodyPr>
          <a:lstStyle/>
          <a:p>
            <a:r>
              <a:rPr lang="en-US" altLang="ja-JP" sz="2200" dirty="0">
                <a:latin typeface="Arial" panose="020B0604020202020204" pitchFamily="34" charset="0"/>
                <a:cs typeface="Arial" panose="020B0604020202020204" pitchFamily="34" charset="0"/>
              </a:rPr>
              <a:t>5-1. Overview of meteorological and hydrological observation system in my country. (including the organizations to manage the observation system and to store the past observation data, if possible)</a:t>
            </a:r>
            <a:endParaRPr kumimoji="1" lang="ja-JP" alt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4AF0DBC1-918F-32EC-10FA-49965E3ABFE7}"/>
              </a:ext>
            </a:extLst>
          </p:cNvPr>
          <p:cNvSpPr txBox="1">
            <a:spLocks/>
          </p:cNvSpPr>
          <p:nvPr/>
        </p:nvSpPr>
        <p:spPr>
          <a:xfrm>
            <a:off x="4593714" y="1589125"/>
            <a:ext cx="7329839" cy="2592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500"/>
              </a:lnSpc>
            </a:pPr>
            <a:endParaRPr lang="ja-JP" altLang="ja-JP" sz="1000" kern="100" dirty="0">
              <a:solidFill>
                <a:schemeClr val="bg1">
                  <a:lumMod val="50000"/>
                </a:schemeClr>
              </a:solidFill>
              <a:effectLst/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94BDC2DE-A2E6-A5C8-209D-261517BA65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528423"/>
              </p:ext>
            </p:extLst>
          </p:nvPr>
        </p:nvGraphicFramePr>
        <p:xfrm>
          <a:off x="881892" y="2228070"/>
          <a:ext cx="10428215" cy="37532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428215">
                  <a:extLst>
                    <a:ext uri="{9D8B030D-6E8A-4147-A177-3AD203B41FA5}">
                      <a16:colId xmlns:a16="http://schemas.microsoft.com/office/drawing/2014/main" val="713858796"/>
                    </a:ext>
                  </a:extLst>
                </a:gridCol>
              </a:tblGrid>
              <a:tr h="3753280">
                <a:tc>
                  <a:txBody>
                    <a:bodyPr/>
                    <a:lstStyle/>
                    <a:p>
                      <a:pPr algn="l">
                        <a:lnSpc>
                          <a:spcPts val="1500"/>
                        </a:lnSpc>
                      </a:pPr>
                      <a:endParaRPr lang="ja-JP" sz="1400" b="0" kern="1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 marL="36195" marR="3619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3956443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94EA248-754F-C82E-2470-8B9D0B1FA03E}"/>
              </a:ext>
            </a:extLst>
          </p:cNvPr>
          <p:cNvSpPr txBox="1"/>
          <p:nvPr/>
        </p:nvSpPr>
        <p:spPr>
          <a:xfrm>
            <a:off x="6540267" y="1586773"/>
            <a:ext cx="509840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only the duties which your organization and you are responsible for.</a:t>
            </a:r>
            <a:endParaRPr lang="ja-JP" altLang="en-US" sz="11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33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314</Words>
  <Application>Microsoft Office PowerPoint</Application>
  <PresentationFormat>ワイド画面</PresentationFormat>
  <Paragraphs>52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 INCEPTION REPORT</vt:lpstr>
      <vt:lpstr>1. Introduction of myself and my country</vt:lpstr>
      <vt:lpstr>1. Introduction of myself and my country</vt:lpstr>
      <vt:lpstr>2. Introduction of my organization</vt:lpstr>
      <vt:lpstr>2. Introduction of my organization</vt:lpstr>
      <vt:lpstr>3. Overview of water related disasters in my country</vt:lpstr>
      <vt:lpstr>3. Overview of water related disasters in my country</vt:lpstr>
      <vt:lpstr>4. Current/future projects for flood control and disaster management in my country and supports from international/ foreign organizations*</vt:lpstr>
      <vt:lpstr>5-1. Overview of meteorological and hydrological observation system in my country. (including the organizations to manage the observation system and to store the past observation data, if possible)</vt:lpstr>
      <vt:lpstr>5-2. Implementation status on river management measures.        (Inspections and maintenance of dams and levees)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INCEPTION REPORT</dc:title>
  <dc:creator>情報研修</dc:creator>
  <cp:lastModifiedBy>OISHI</cp:lastModifiedBy>
  <cp:revision>4</cp:revision>
  <dcterms:created xsi:type="dcterms:W3CDTF">2023-04-04T08:25:46Z</dcterms:created>
  <dcterms:modified xsi:type="dcterms:W3CDTF">2024-01-19T06:38:20Z</dcterms:modified>
</cp:coreProperties>
</file>